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2a9fb7b3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2a9fb7b3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2a9fb7b3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2a9fb7b3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2a9fb7b3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2a9fb7b3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2a9fb7b3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2a9fb7b3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2a9fb7b3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2a9fb7b3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2a9fb7b3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2a9fb7b3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FPGAs are desirable technology for detector readouts since they offer high data throughput capabilities and great concurrency.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2a9fb7b3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2a9fb7b3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fa0d731b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fa0d731b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2a9fb7b3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2a9fb7b3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680600"/>
            <a:ext cx="8520600" cy="19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Broad Overview of Progress</a:t>
            </a:r>
            <a:r>
              <a:rPr lang="en" sz="3500"/>
              <a:t> in </a:t>
            </a:r>
            <a:r>
              <a:rPr lang="en" sz="3500"/>
              <a:t>Superconducting Frequency </a:t>
            </a:r>
            <a:r>
              <a:rPr lang="en" sz="3500"/>
              <a:t>Multiplexed Detector Readout Systems</a:t>
            </a:r>
            <a:endParaRPr sz="35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Stephenson, Adrian Sinclair, Phil Mauskopf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End</a:t>
            </a:r>
            <a:endParaRPr/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96650" y="34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SFMD Technology 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96650" y="1017725"/>
            <a:ext cx="6882600" cy="38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Readout Development applies to μMUX-TES, MKIDs,                   RF- SNSPDs, QCDs which broadly rely on Frequency Division Multiplexing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SFMDs are promising technologies with desirable noise performance. QCDs are stated to offer a NEP of 10</a:t>
            </a:r>
            <a:r>
              <a:rPr baseline="30000" lang="en"/>
              <a:t>-19</a:t>
            </a:r>
            <a:r>
              <a:rPr lang="en"/>
              <a:t> </a:t>
            </a:r>
            <a:r>
              <a:rPr lang="en"/>
              <a:t>W/Hz^½ measured at 1.5THz </a:t>
            </a:r>
            <a:r>
              <a:rPr lang="en"/>
              <a:t>(required signal power for SNR 1 of 1 Hz bandwidth)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Detector viability </a:t>
            </a:r>
            <a:r>
              <a:rPr lang="en"/>
              <a:t>in part</a:t>
            </a:r>
            <a:r>
              <a:rPr lang="en"/>
              <a:t> depends on the technologies ability to scale from 1k pixel arrays to ~500k pixel arrays, where resolution grows sqrt(N), this also presents a challenge to readout system development.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7929" y="703701"/>
            <a:ext cx="1977524" cy="16888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7137925" y="2377047"/>
            <a:ext cx="1086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MKID Array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(Image: NIST.gov)</a:t>
            </a:r>
            <a:endParaRPr sz="800"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20265" l="26458" r="24896" t="33999"/>
          <a:stretch/>
        </p:blipFill>
        <p:spPr>
          <a:xfrm>
            <a:off x="7110288" y="2887019"/>
            <a:ext cx="1977525" cy="123944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7110300" y="4126475"/>
            <a:ext cx="1932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QCD Arrays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(Image: microdevices.jpl.nasa.gov)</a:t>
            </a:r>
            <a:endParaRPr sz="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Motivation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52950" y="558750"/>
            <a:ext cx="626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Underling technology proposed for use with these detectors in service a variety of science missions both </a:t>
            </a:r>
            <a:r>
              <a:rPr lang="en"/>
              <a:t>balloon</a:t>
            </a:r>
            <a:r>
              <a:rPr lang="en"/>
              <a:t> and ground based telescopes.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/>
              <a:t>AliCPT</a:t>
            </a:r>
            <a:r>
              <a:rPr lang="en" sz="1600"/>
              <a:t>   	- CMB B-modes (Ground Based - China) (μMUX-TES)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Exclaim</a:t>
            </a:r>
            <a:r>
              <a:rPr lang="en" sz="1600"/>
              <a:t> 	- intensity mapping (Balloon - NM)  (MKIDs)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TIM</a:t>
            </a:r>
            <a:r>
              <a:rPr lang="en" sz="1600"/>
              <a:t> 	- TeraHertz intensity Mapping (Balloon - </a:t>
            </a:r>
            <a:r>
              <a:rPr lang="en" sz="1600"/>
              <a:t>Antarctica</a:t>
            </a:r>
            <a:r>
              <a:rPr lang="en" sz="1600"/>
              <a:t>) (MKIDs)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/>
              <a:t>B</a:t>
            </a:r>
            <a:r>
              <a:rPr b="1" i="1" lang="en" sz="1600"/>
              <a:t>LAST-TNG</a:t>
            </a:r>
            <a:r>
              <a:rPr lang="en" sz="1600"/>
              <a:t> - ISM </a:t>
            </a:r>
            <a:r>
              <a:rPr lang="en" sz="1600"/>
              <a:t>polarimeter</a:t>
            </a:r>
            <a:r>
              <a:rPr lang="en" sz="1600"/>
              <a:t> for star formation (launched, </a:t>
            </a:r>
            <a:r>
              <a:rPr lang="en" sz="1600"/>
              <a:t>Balloon- Antarctica</a:t>
            </a:r>
            <a:r>
              <a:rPr lang="en" sz="1600"/>
              <a:t>) (LeKIDs)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/>
              <a:t>TolTEC</a:t>
            </a:r>
            <a:r>
              <a:rPr lang="en" sz="1600"/>
              <a:t> - Lots of Science (Ground Based - </a:t>
            </a:r>
            <a:r>
              <a:rPr lang="en" sz="1600"/>
              <a:t>LMT</a:t>
            </a:r>
            <a:r>
              <a:rPr lang="en" sz="1600"/>
              <a:t>) (MKIDs)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QCDs are a novel detector technology that require development of a new digital demodulation system, proposed </a:t>
            </a:r>
            <a:r>
              <a:rPr lang="en"/>
              <a:t>candidate</a:t>
            </a:r>
            <a:r>
              <a:rPr lang="en"/>
              <a:t> for OST</a:t>
            </a:r>
            <a:endParaRPr/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1551" y="2571745"/>
            <a:ext cx="1511819" cy="20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7481550" y="4583550"/>
            <a:ext cx="151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Large </a:t>
            </a:r>
            <a:r>
              <a:rPr lang="en" sz="800"/>
              <a:t>Millimetere</a:t>
            </a:r>
            <a:r>
              <a:rPr lang="en" sz="800"/>
              <a:t> Telescope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(Image: Wikipedia)</a:t>
            </a:r>
            <a:endParaRPr sz="800"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7850" y="291725"/>
            <a:ext cx="2299376" cy="15344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6767850" y="1765700"/>
            <a:ext cx="2299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BLAST-TNG Telescope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(Image Credit: BLAST-TNG Collaboration)</a:t>
            </a:r>
            <a:endParaRPr sz="800"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0" l="0" r="0" t="1293"/>
          <a:stretch/>
        </p:blipFill>
        <p:spPr>
          <a:xfrm>
            <a:off x="5604075" y="2683113"/>
            <a:ext cx="1629024" cy="19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542138" y="4495350"/>
            <a:ext cx="1752900" cy="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Eagle Nebula in far-Infrared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(Image Credit: esa.int)</a:t>
            </a:r>
            <a:endParaRPr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33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Readout System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Readout System entails a RF front end that interfaces between the digitizers and the </a:t>
            </a:r>
            <a:r>
              <a:rPr lang="en"/>
              <a:t>detectors</a:t>
            </a:r>
            <a:r>
              <a:rPr lang="en"/>
              <a:t>, set by the </a:t>
            </a:r>
            <a:r>
              <a:rPr lang="en"/>
              <a:t>requirements</a:t>
            </a:r>
            <a:r>
              <a:rPr lang="en"/>
              <a:t> of the detectors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Roach Motel (Roach2 based) readout system targeting LeKIDs flew on BLAST-TNG, currently the successor for the warm digital readout is in development using RFSoC FPGAs targeting general SFMD technologies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11135" l="28811" r="46184" t="60531"/>
          <a:stretch/>
        </p:blipFill>
        <p:spPr>
          <a:xfrm>
            <a:off x="4845031" y="532050"/>
            <a:ext cx="2755703" cy="20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6730950" y="2613800"/>
            <a:ext cx="1299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Design: Eric Weeks</a:t>
            </a:r>
            <a:endParaRPr sz="1000"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4">
            <a:alphaModFix/>
          </a:blip>
          <a:srcRect b="11578" l="60445" r="20869" t="55669"/>
          <a:stretch/>
        </p:blipFill>
        <p:spPr>
          <a:xfrm>
            <a:off x="7545974" y="826325"/>
            <a:ext cx="1493647" cy="17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5">
            <a:alphaModFix/>
          </a:blip>
          <a:srcRect b="14850" l="28946" r="44438" t="40647"/>
          <a:stretch/>
        </p:blipFill>
        <p:spPr>
          <a:xfrm>
            <a:off x="5084048" y="2973325"/>
            <a:ext cx="1898477" cy="1785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5061000" y="4712250"/>
            <a:ext cx="21000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Roach Motel (Heritage)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6874" y="3073400"/>
            <a:ext cx="1974349" cy="148074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7164525" y="4606675"/>
            <a:ext cx="17652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RFSoC (gen2)</a:t>
            </a:r>
            <a:endParaRPr/>
          </a:p>
        </p:txBody>
      </p:sp>
      <p:cxnSp>
        <p:nvCxnSpPr>
          <p:cNvPr id="93" name="Google Shape;93;p16"/>
          <p:cNvCxnSpPr/>
          <p:nvPr/>
        </p:nvCxnSpPr>
        <p:spPr>
          <a:xfrm flipH="1" rot="10800000">
            <a:off x="6520250" y="3946000"/>
            <a:ext cx="1120800" cy="5430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" name="Google Shape;9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189925" y="38705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Readout Algorithm</a:t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290550" y="1098325"/>
            <a:ext cx="3987600" cy="39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System is responsible for </a:t>
            </a:r>
            <a:r>
              <a:rPr lang="en"/>
              <a:t>demodulating</a:t>
            </a:r>
            <a:r>
              <a:rPr lang="en"/>
              <a:t> detector data and producing science data.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Digital Architecture is dependent on the given detector technology, underlying architecture will remain </a:t>
            </a:r>
            <a:r>
              <a:rPr lang="en"/>
              <a:t>consistent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FPGAs offer high performance capabilities while remaining reconfigurable.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14041" l="31068" r="20918" t="43793"/>
          <a:stretch/>
        </p:blipFill>
        <p:spPr>
          <a:xfrm>
            <a:off x="4357450" y="832800"/>
            <a:ext cx="4534523" cy="26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12087" l="37491" r="15870" t="65815"/>
          <a:stretch/>
        </p:blipFill>
        <p:spPr>
          <a:xfrm>
            <a:off x="4704875" y="3725450"/>
            <a:ext cx="3665723" cy="11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RF-FPGA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000075"/>
            <a:ext cx="4552500" cy="38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System will utilize the Xilinx UltraScale+ RFSoC ZCU111 FPGA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New System to replace ROACH2 based readout and offer considerable </a:t>
            </a:r>
            <a:r>
              <a:rPr lang="en"/>
              <a:t>increase</a:t>
            </a:r>
            <a:r>
              <a:rPr lang="en"/>
              <a:t> in SWaP-C </a:t>
            </a:r>
            <a:r>
              <a:rPr lang="en"/>
              <a:t>performance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RFSoC uses integrated data converters with D/A: 6GSPS, A/D 4GSPS per channel for 8 channels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Integrated dual core Arm-Cortex processors capable of running linux/python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126" y="896751"/>
            <a:ext cx="3938125" cy="2953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4926388" y="3895325"/>
            <a:ext cx="40416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ZCU111 RFSoC FPGA chip </a:t>
            </a:r>
            <a:r>
              <a:rPr b="1" lang="en" sz="1200">
                <a:solidFill>
                  <a:srgbClr val="666666"/>
                </a:solidFill>
              </a:rPr>
              <a:t>with</a:t>
            </a:r>
            <a:r>
              <a:rPr lang="en" sz="1200">
                <a:solidFill>
                  <a:srgbClr val="666666"/>
                </a:solidFill>
              </a:rPr>
              <a:t> integrated A/D &amp; D/A 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1152475"/>
            <a:ext cx="870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development has been focused on creating Firmware interfaces for the RFSoC.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Dataconveters are now operational with a python interface for tone generation and control. (Redis Interconnect, 1GBE)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Signal processing firmware now in active development (using VHDL)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Current firmware is ready to take detector data when possible, this will help confirm the viability of the digital readout design.</a:t>
            </a:r>
            <a:endParaRPr/>
          </a:p>
        </p:txBody>
      </p:sp>
      <p:sp>
        <p:nvSpPr>
          <p:cNvPr id="119" name="Google Shape;11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RTL Implementation of 2-State FSM Averager </a:t>
            </a:r>
            <a:endParaRPr/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311700" y="969350"/>
            <a:ext cx="4949700" cy="3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“</a:t>
            </a:r>
            <a:r>
              <a:rPr lang="en" sz="1100">
                <a:solidFill>
                  <a:srgbClr val="FF0000"/>
                </a:solidFill>
              </a:rPr>
              <a:t>ADD</a:t>
            </a:r>
            <a:r>
              <a:rPr lang="en" sz="1100"/>
              <a:t> </a:t>
            </a:r>
            <a:r>
              <a:rPr lang="en" sz="1100">
                <a:solidFill>
                  <a:srgbClr val="9900FF"/>
                </a:solidFill>
              </a:rPr>
              <a:t>last value</a:t>
            </a:r>
            <a:r>
              <a:rPr lang="en" sz="1100"/>
              <a:t> </a:t>
            </a:r>
            <a:r>
              <a:rPr lang="en" sz="1100">
                <a:solidFill>
                  <a:srgbClr val="00C0C0"/>
                </a:solidFill>
              </a:rPr>
              <a:t>to current value</a:t>
            </a:r>
            <a:r>
              <a:rPr lang="en" sz="1100"/>
              <a:t> and </a:t>
            </a:r>
            <a:r>
              <a:rPr lang="en" sz="1100">
                <a:solidFill>
                  <a:srgbClr val="FF0000"/>
                </a:solidFill>
              </a:rPr>
              <a:t>DIVIDE</a:t>
            </a:r>
            <a:r>
              <a:rPr lang="en" sz="1100"/>
              <a:t> </a:t>
            </a:r>
            <a:r>
              <a:rPr lang="en" sz="1100">
                <a:solidFill>
                  <a:srgbClr val="FF0000"/>
                </a:solidFill>
              </a:rPr>
              <a:t>by 2</a:t>
            </a:r>
            <a:r>
              <a:rPr lang="en" sz="1100"/>
              <a:t> </a:t>
            </a:r>
            <a:r>
              <a:rPr lang="en" sz="1100">
                <a:solidFill>
                  <a:srgbClr val="00C0C0"/>
                </a:solidFill>
              </a:rPr>
              <a:t>every other clock cycle</a:t>
            </a:r>
            <a:r>
              <a:rPr lang="en" sz="1100"/>
              <a:t>”</a:t>
            </a:r>
            <a:endParaRPr sz="1100"/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 b="25600" l="6569" r="2064" t="34541"/>
          <a:stretch/>
        </p:blipFill>
        <p:spPr>
          <a:xfrm>
            <a:off x="662950" y="1389475"/>
            <a:ext cx="7772273" cy="321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514250" y="3176225"/>
            <a:ext cx="1353300" cy="1062600"/>
          </a:xfrm>
          <a:prstGeom prst="rect">
            <a:avLst/>
          </a:prstGeom>
          <a:solidFill>
            <a:srgbClr val="00A79D">
              <a:alpha val="1563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7391650" y="2515450"/>
            <a:ext cx="1226400" cy="2024700"/>
          </a:xfrm>
          <a:prstGeom prst="rect">
            <a:avLst/>
          </a:prstGeom>
          <a:solidFill>
            <a:srgbClr val="00A79D">
              <a:alpha val="1563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6804875" y="3916300"/>
            <a:ext cx="586800" cy="623700"/>
          </a:xfrm>
          <a:prstGeom prst="rect">
            <a:avLst/>
          </a:prstGeom>
          <a:solidFill>
            <a:srgbClr val="00A79D">
              <a:alpha val="1563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0"/>
          <p:cNvSpPr txBox="1"/>
          <p:nvPr/>
        </p:nvSpPr>
        <p:spPr>
          <a:xfrm>
            <a:off x="1867650" y="3176225"/>
            <a:ext cx="269400" cy="735000"/>
          </a:xfrm>
          <a:prstGeom prst="rect">
            <a:avLst/>
          </a:prstGeom>
          <a:solidFill>
            <a:srgbClr val="680968">
              <a:alpha val="251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>
            <a:off x="2137125" y="1475100"/>
            <a:ext cx="5254500" cy="2441100"/>
          </a:xfrm>
          <a:prstGeom prst="rect">
            <a:avLst/>
          </a:prstGeom>
          <a:solidFill>
            <a:srgbClr val="D72A2A">
              <a:alpha val="22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0"/>
          <p:cNvSpPr txBox="1"/>
          <p:nvPr/>
        </p:nvSpPr>
        <p:spPr>
          <a:xfrm flipH="1" rot="10800000">
            <a:off x="2850775" y="3916100"/>
            <a:ext cx="756000" cy="735000"/>
          </a:xfrm>
          <a:prstGeom prst="rect">
            <a:avLst/>
          </a:prstGeom>
          <a:solidFill>
            <a:srgbClr val="D72A2A">
              <a:alpha val="223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582975" y="3657275"/>
            <a:ext cx="227400" cy="650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/>
          <p:nvPr/>
        </p:nvSpPr>
        <p:spPr>
          <a:xfrm>
            <a:off x="8262975" y="3735650"/>
            <a:ext cx="227400" cy="650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5" name="Google Shape;135;p20"/>
          <p:cNvCxnSpPr/>
          <p:nvPr/>
        </p:nvCxnSpPr>
        <p:spPr>
          <a:xfrm flipH="1" rot="10800000">
            <a:off x="70225" y="4011350"/>
            <a:ext cx="380700" cy="54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6" name="Google Shape;136;p20"/>
          <p:cNvCxnSpPr/>
          <p:nvPr/>
        </p:nvCxnSpPr>
        <p:spPr>
          <a:xfrm>
            <a:off x="8618050" y="4100425"/>
            <a:ext cx="459900" cy="6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37" name="Google Shape;137;p20"/>
          <p:cNvPicPr preferRelativeResize="0"/>
          <p:nvPr/>
        </p:nvPicPr>
        <p:blipFill rotWithShape="1">
          <a:blip r:embed="rId4">
            <a:alphaModFix/>
          </a:blip>
          <a:srcRect b="40230" l="56535" r="30758" t="45580"/>
          <a:stretch/>
        </p:blipFill>
        <p:spPr>
          <a:xfrm>
            <a:off x="7825100" y="284688"/>
            <a:ext cx="1199977" cy="8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development firmware design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Implement Solutions for </a:t>
            </a:r>
            <a:r>
              <a:rPr lang="en"/>
              <a:t>Multiple</a:t>
            </a:r>
            <a:r>
              <a:rPr lang="en"/>
              <a:t> SFMD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Create software interface with python to control the RFSoC board for general users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Develop a real-time signal processing </a:t>
            </a:r>
            <a:r>
              <a:rPr lang="en"/>
              <a:t>algorithm for QCDs.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/>
              <a:t>All firmware/software designs created will be open sourced on github! </a:t>
            </a:r>
            <a:endParaRPr i="1"/>
          </a:p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